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1" r:id="rId3"/>
    <p:sldId id="291" r:id="rId4"/>
    <p:sldId id="317" r:id="rId5"/>
    <p:sldId id="268" r:id="rId6"/>
    <p:sldId id="260" r:id="rId7"/>
    <p:sldId id="261" r:id="rId8"/>
    <p:sldId id="257" r:id="rId9"/>
    <p:sldId id="298" r:id="rId10"/>
    <p:sldId id="266" r:id="rId11"/>
    <p:sldId id="316" r:id="rId12"/>
    <p:sldId id="280" r:id="rId13"/>
    <p:sldId id="290" r:id="rId14"/>
    <p:sldId id="323" r:id="rId15"/>
    <p:sldId id="309" r:id="rId16"/>
    <p:sldId id="272" r:id="rId17"/>
    <p:sldId id="283" r:id="rId18"/>
    <p:sldId id="282" r:id="rId19"/>
    <p:sldId id="273" r:id="rId20"/>
    <p:sldId id="278" r:id="rId21"/>
    <p:sldId id="288" r:id="rId22"/>
    <p:sldId id="289" r:id="rId23"/>
    <p:sldId id="287" r:id="rId24"/>
    <p:sldId id="293" r:id="rId25"/>
    <p:sldId id="295" r:id="rId26"/>
    <p:sldId id="294" r:id="rId27"/>
    <p:sldId id="318" r:id="rId28"/>
    <p:sldId id="319" r:id="rId29"/>
    <p:sldId id="322" r:id="rId30"/>
    <p:sldId id="296" r:id="rId31"/>
    <p:sldId id="305" r:id="rId32"/>
    <p:sldId id="306" r:id="rId33"/>
    <p:sldId id="297" r:id="rId34"/>
    <p:sldId id="307" r:id="rId35"/>
    <p:sldId id="320" r:id="rId36"/>
    <p:sldId id="301" r:id="rId37"/>
    <p:sldId id="31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aquistc\My%20Documents\SACS%20Conference\My%20Paper%202010\expected%20profit%20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/>
      <c:lineChart>
        <c:grouping val="standard"/>
        <c:ser>
          <c:idx val="0"/>
          <c:order val="0"/>
          <c:cat>
            <c:numRef>
              <c:f>Sheet1!$A$2:$A$6</c:f>
              <c:numCache>
                <c:formatCode>_(* #,##0_);_(* \(#,##0\);_(* "-"??_);_(@_)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55</c:v>
                </c:pt>
              </c:numCache>
            </c:num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-24000</c:v>
                </c:pt>
                <c:pt idx="1">
                  <c:v>15000</c:v>
                </c:pt>
                <c:pt idx="2">
                  <c:v>25000</c:v>
                </c:pt>
                <c:pt idx="3">
                  <c:v>40000</c:v>
                </c:pt>
                <c:pt idx="4">
                  <c:v>93500</c:v>
                </c:pt>
              </c:numCache>
            </c:numRef>
          </c:val>
        </c:ser>
        <c:marker val="1"/>
        <c:axId val="101564800"/>
        <c:axId val="101566720"/>
      </c:lineChart>
      <c:catAx>
        <c:axId val="101564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Enrollment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crossAx val="101566720"/>
        <c:crosses val="autoZero"/>
        <c:auto val="1"/>
        <c:lblAlgn val="ctr"/>
        <c:lblOffset val="100"/>
      </c:catAx>
      <c:valAx>
        <c:axId val="1015667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Program Profit</a:t>
                </a:r>
              </a:p>
            </c:rich>
          </c:tx>
          <c:layout/>
        </c:title>
        <c:numFmt formatCode="_(&quot;$&quot;* #,##0_);_(&quot;$&quot;* \(#,##0\);_(&quot;$&quot;* &quot;-&quot;??_);_(@_)" sourceLinked="1"/>
        <c:tickLblPos val="nextTo"/>
        <c:crossAx val="10156480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592E8-E06D-4EBE-97B0-873AB4B96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4DCC5-A2CF-432E-8A39-FAC228616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4DCC5-A2CF-432E-8A39-FAC2286161C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4DCC5-A2CF-432E-8A39-FAC2286161C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6567-5CE8-42F6-BC22-D43D669F373F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045-A6E9-4E65-B0FB-E2B548941F77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F82-3930-4ABE-B03B-CB750CBBAB50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DDCF-C787-461E-8BA1-216F04E34C50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364AD-0503-4102-A3CF-3297D465FC6B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8F6E-DB5F-47A8-BA12-1EEC85C98F90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5AF0-2A61-42D6-80A6-9A2990229DE7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BA44-951E-41DF-B986-ECAE3EDF5AEA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EED2-C619-4B68-99A5-C546CD7958B6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99BB-250F-440C-AC74-C80D129491FF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C05-AF38-4F64-A6FE-7D63A88E1DAA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6FF2-D726-47B6-9719-468D75491428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22AF-297E-4240-98C0-4B2E63265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914651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CS 139, SACS-COC 2010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Monday, December 6, 2:30-3:30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dirty="0" smtClean="0"/>
              <a:t>Determining </a:t>
            </a:r>
            <a:r>
              <a:rPr lang="en-US" dirty="0"/>
              <a:t>the Viability of</a:t>
            </a:r>
            <a:br>
              <a:rPr lang="en-US" dirty="0"/>
            </a:br>
            <a:r>
              <a:rPr lang="en-US" dirty="0"/>
              <a:t>Programs, or Strategic Planning</a:t>
            </a:r>
            <a:br>
              <a:rPr lang="en-US" dirty="0"/>
            </a:br>
            <a:r>
              <a:rPr lang="en-US" dirty="0"/>
              <a:t>for the Rest of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Carl Seaquist, MBA, PhD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Bethel University (TN)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www.seaquist.us/carl.htm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seaquistc@bethelu.edu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590800"/>
          </a:xfrm>
        </p:spPr>
        <p:txBody>
          <a:bodyPr/>
          <a:lstStyle/>
          <a:p>
            <a:r>
              <a:rPr lang="en-US" dirty="0" smtClean="0"/>
              <a:t>Some Terminology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Breakeven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Direct/Indirect Costs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Fixed/Variable Costs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Contribution Margin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Most Likely v. Expected Profit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Breakeven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Breakeven point occurs when total revenues equal total costs.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a program doesn’t break even, then another program(s) must subsidize the work of the first program.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It’s probably not advisable for all programs to breakeven.  Who should break even ought to be determined by the institution’s mission.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and Indirect Costs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Determining program costs means dividing institutional costs across departments:  “allocation”</a:t>
            </a:r>
            <a:endParaRPr lang="en-US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Direct Cost:  cost that can be efficiently traced to a particular </a:t>
            </a:r>
            <a:r>
              <a:rPr lang="en-US" dirty="0" smtClean="0"/>
              <a:t>cost object</a:t>
            </a:r>
            <a:endParaRPr lang="en-US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Indirect Cost:  cost that cannot be efficiently traced to a particular cost </a:t>
            </a:r>
            <a:r>
              <a:rPr lang="en-US" dirty="0" smtClean="0"/>
              <a:t>object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Cost Object:  anything for which a measurement of cost is desired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So value of direct costs depends on what you’re </a:t>
            </a:r>
            <a:r>
              <a:rPr lang="en-US" sz="2600" dirty="0" smtClean="0"/>
              <a:t>measuring</a:t>
            </a:r>
            <a:endParaRPr lang="en-US" sz="2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 Cost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What’s the cost per person of a buffet lunch?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Analogue to “what’s the cost of this department?”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/>
              <a:t>per person”:  so we’re </a:t>
            </a:r>
            <a:r>
              <a:rPr lang="en-US" u="sng" dirty="0" smtClean="0"/>
              <a:t>allocating costs </a:t>
            </a:r>
            <a:r>
              <a:rPr lang="en-US" dirty="0" smtClean="0"/>
              <a:t>to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Even though this is a simple example, we need a </a:t>
            </a:r>
            <a:r>
              <a:rPr lang="en-US" u="sng" dirty="0" smtClean="0"/>
              <a:t>rule</a:t>
            </a:r>
            <a:r>
              <a:rPr lang="en-US" dirty="0" smtClean="0"/>
              <a:t> to tell us how to do that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Possible approaches (rely on different rules)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Track what everyone eats</a:t>
            </a:r>
          </a:p>
          <a:p>
            <a:pPr lvl="2"/>
            <a:r>
              <a:rPr lang="en-US" dirty="0" smtClean="0"/>
              <a:t>But what about unused food?</a:t>
            </a:r>
          </a:p>
          <a:p>
            <a:pPr lvl="2"/>
            <a:r>
              <a:rPr lang="en-US" dirty="0" smtClean="0"/>
              <a:t>Tracking can be difficult and expensive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Just use average cost (cost / no. of people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Cost Objects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Instruction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Course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Graduation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Research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Publication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Published Page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Patent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 Academic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Cost Object:  Course Enrollment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dirty="0" smtClean="0"/>
              <a:t>Direct Costs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Faculty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Support for Graduate Students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Facilities (faculty offices, seminar room)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Indirect Costs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Work of shared administrators and staff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Library Resources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Administration Building, Classroom Buildings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Costs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principle easy, but in practice it may be hard to identify ALL direct costs.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heuristic is to think about constraints:  institutional, regulatory, pedagogical.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Example:  how many faculty will be required?  Consider course load, course sequencing, requirements for instructors . . 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Indirect Costs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dirty="0" smtClean="0"/>
              <a:t>It’s hard to know which indirect costs to include in analyses of profitability.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Focus on measurable, and material, costs.</a:t>
            </a:r>
          </a:p>
          <a:p>
            <a:pPr lvl="2"/>
            <a:r>
              <a:rPr lang="en-US" dirty="0" smtClean="0"/>
              <a:t>Material:  capable of influencing a decision</a:t>
            </a:r>
          </a:p>
          <a:p>
            <a:pPr lvl="2"/>
            <a:r>
              <a:rPr lang="en-US" dirty="0" smtClean="0"/>
              <a:t>Of course, individually immaterial costs can add up.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Generally colleges have rules for allocation of costs for supporting departments.  You can use these.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There’s so much more I’d like to say about this, but I won’t for now.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and Variable Costs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Fixed Costs:  Costs that don’t vary as a function of levels of production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Within a given range of production, that is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Variable Costs:  Costs that vary as a function of levels of production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Full Cost:  Sum of all variable and fixed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find this presentation at:</a:t>
            </a:r>
            <a:br>
              <a:rPr lang="en-US" dirty="0" smtClean="0"/>
            </a:br>
            <a:r>
              <a:rPr lang="en-US" dirty="0" smtClean="0"/>
              <a:t>http://seaquist.us/papers.html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Fixed Costs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Standing faculty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Owned facilities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At-will staff (I hope!)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infrastructure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dirty="0" smtClean="0"/>
              <a:t>Variable Costs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Adjuncts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Leased facilities (depends on contract)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Laptop programs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Long Term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examples demonstrate, whether a cost is fixed depends on how long out you’re looking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Important rule:  in the long term, all costs are variable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This has implications for capital budgeting (see Appendix 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 Margin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Contribution Margin = Revenue – Variable Costs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This is a measure of the extent to which a given product, program, etc. “contributes” to departmental and/or institutional fixed costs.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CM &gt; 0, then increasing volume will, </a:t>
            </a:r>
            <a:r>
              <a:rPr lang="en-US" i="1" dirty="0" smtClean="0"/>
              <a:t>cet. par.</a:t>
            </a:r>
            <a:r>
              <a:rPr lang="en-US" dirty="0" smtClean="0"/>
              <a:t>, reduce net loss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CM &lt; 0, then decreasing volume will, </a:t>
            </a:r>
            <a:r>
              <a:rPr lang="en-US" i="1" dirty="0" smtClean="0"/>
              <a:t>cet. par.</a:t>
            </a:r>
            <a:r>
              <a:rPr lang="en-US" dirty="0" smtClean="0"/>
              <a:t>, reduce net loss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Constitutes a Proper Financial Analysis of a Program?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 Assumptions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2) Estimates of Revenue and Expenses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Revenue:  market research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Expenses:  analysis of costs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3) Sensitivity Analysis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dirty="0" smtClean="0"/>
              <a:t>(Ideally, do this in Excel &amp; follow good practices.)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Assumptions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Assumptions determine the outcome of any analysis.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 analysis that a project will result in net profit demonstrates nothing unless the assumptions are reasonable.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 clear what your assumptions are, and document the reasons you chose them.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Sensitivity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Analogy:  science classes.  No measurement results in a number.  Proper form is always:</a:t>
            </a:r>
          </a:p>
          <a:p>
            <a:pPr>
              <a:buNone/>
            </a:pPr>
            <a:r>
              <a:rPr lang="en-US" dirty="0" smtClean="0"/>
              <a:t>			X </a:t>
            </a:r>
            <a:r>
              <a:rPr lang="en-US" dirty="0" smtClean="0">
                <a:latin typeface="Calibri"/>
              </a:rPr>
              <a:t>± </a:t>
            </a:r>
            <a:r>
              <a:rPr lang="en-US" dirty="0" smtClean="0"/>
              <a:t>Y (</a:t>
            </a:r>
            <a:r>
              <a:rPr lang="en-US" u="sng" dirty="0" smtClean="0"/>
              <a:t>most likely </a:t>
            </a:r>
            <a:r>
              <a:rPr lang="en-US" dirty="0" smtClean="0"/>
              <a:t>result, and </a:t>
            </a:r>
            <a:r>
              <a:rPr lang="en-US" u="sng" dirty="0" smtClean="0"/>
              <a:t>range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No estimate of profit/loss is complete without a range of likely outcomes.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Identify your key assumptions or cost/revenue drivers, and ask what would happen if they were lower/higher than expected.  What would that do to the result?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Expected Profit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May substitute for most likely profit in a report, but not for a sensitivity analysis.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You probably would want to report both expected and most likely profits, and maybe breakeven.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Method:  estimate likelihood of several possible outcomes, and calculate weighted average of these.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Possible outcomes are derived from assumptions that drive sensitivity analysis.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Expected Profit: 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Most likely outcome:  $25,000 profit at 40 students enrolled; 50% chance of this result.</a:t>
            </a:r>
          </a:p>
          <a:p>
            <a:pPr>
              <a:buNone/>
            </a:pPr>
            <a:r>
              <a:rPr lang="en-US" dirty="0" smtClean="0"/>
              <a:t>Sensitivity analysis gives equal chances to high and low outcomes, as follows: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20 students, $24,000 loss (5% chance), -$1,200/student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30 students, $15,000 profit (20% chance), $500/student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50 students, $40,000 profit (20% chance), $800/student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55 students, $93,500 profit (5% chance), $1,700/student</a:t>
            </a:r>
          </a:p>
          <a:p>
            <a:pPr>
              <a:buNone/>
            </a:pPr>
            <a:r>
              <a:rPr lang="en-US" dirty="0" smtClean="0"/>
              <a:t>Then the expected profit is $26,975.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expected profit not given, sensitivity analysis would report 30, 40, and 50 student outcomes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213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Notice that profit isn’t a linear function of enrollment in this case.  That’s generally true, because fixed costs are a lower portion of total costs as enrollments rise, within a band.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676400" y="2743200"/>
          <a:ext cx="5867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Faculty, administrators, and staff who: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Want to initiate new programs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Currently manage programs and want/need to justify them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Need to evaluate programs in times of scarce resources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Practices in Excel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Hard code as few numbers as possible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Link to numbers whenever possible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Be explicit, label all numbers, identify data sources, distinguish assumptions and calculated numbers, learn to use a variety of formulas, date versions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A great resource:  Jonathan Swan,</a:t>
            </a:r>
            <a:r>
              <a:rPr lang="en-US" sz="2400" i="1" dirty="0" smtClean="0"/>
              <a:t> Practical Financial Analysis:  A Guide to Current Practice</a:t>
            </a:r>
            <a:r>
              <a:rPr lang="en-US" sz="2400" dirty="0" smtClean="0"/>
              <a:t>, Elsevier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Research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Financial analysis begins with assumptions.  How good are revenue assumptions?  Market research answers this.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Don’t confuse this with marketing.  Marketing helps an institution meet the production goals it has already set.  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Market research determines what goals are reasonable, and sets upper and lower bounds on these estimates.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Research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There are analytical methods for using market research data, which I won’t address here.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Collecting data is an art.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Associations and other groups sometimes collect data you can use.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Any competent administrator will query your revenue assumptions, so good (and documented) market research is vital.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Appendices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Appendix 1:  College Value 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This fulfills promise in Caveat (slide </a:t>
            </a:r>
            <a:r>
              <a:rPr lang="en-US" dirty="0" smtClean="0"/>
              <a:t>5) </a:t>
            </a:r>
            <a:r>
              <a:rPr lang="en-US" dirty="0" smtClean="0"/>
              <a:t>above.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Optimality condition (optimal level of production) for for-profit firms:</a:t>
            </a:r>
          </a:p>
          <a:p>
            <a:pPr>
              <a:buNone/>
            </a:pPr>
            <a:r>
              <a:rPr lang="en-US" sz="2400" dirty="0" smtClean="0"/>
              <a:t>	marginal cost = marginal revenue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Compare higher </a:t>
            </a:r>
            <a:r>
              <a:rPr lang="en-US" dirty="0" err="1" smtClean="0"/>
              <a:t>ed</a:t>
            </a:r>
            <a:r>
              <a:rPr lang="en-US" dirty="0" smtClean="0"/>
              <a:t> optimality condition (David Hopkins and William Massy, 1981, p. 91):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marginal cost = marginal revenue + normalized intrinsic value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 of Marginal Costs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Marginal cost (revenue) is defined as the cost (revenue) of one more unit of production.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Breakeven:  </a:t>
            </a:r>
            <a:r>
              <a:rPr lang="en-US" u="sng" dirty="0" smtClean="0"/>
              <a:t>total</a:t>
            </a:r>
            <a:r>
              <a:rPr lang="en-US" dirty="0" smtClean="0"/>
              <a:t> costs and revenue are equal.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your marginal cost is less than your marginal revenue, you’ll want to increase production because that’ll increase your unit profit.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marginal cost is greater than marginal revenue, then you’ve increased production too much.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Appendix 2:  Physical Capital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Colleges generally don’t consider the replacement cost of physical capital when calculating indirect costs.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assumption is that charitable giving will pay for capital replacement.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colleges did consider replacement cost, achieving breakeven would generally be much harder.  FYI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Gordon Winston has argued persuasively that this approach is misguided.  He’s probably right.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Appendix 3:  Main Divisions of Accounting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Financial Accounting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Provides means of reporting financial information for use by EXTERNAL investors, creditors, government, regulators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Follows generally accepted </a:t>
            </a:r>
            <a:r>
              <a:rPr lang="en-US" u="sng" dirty="0" smtClean="0"/>
              <a:t>principles</a:t>
            </a:r>
            <a:r>
              <a:rPr lang="en-US" dirty="0" smtClean="0"/>
              <a:t> (GAAP) and </a:t>
            </a:r>
            <a:r>
              <a:rPr lang="en-US" u="sng" dirty="0" smtClean="0"/>
              <a:t>rules</a:t>
            </a:r>
            <a:r>
              <a:rPr lang="en-US" dirty="0" smtClean="0"/>
              <a:t> set by agencies (FASB, GASB)</a:t>
            </a:r>
            <a:endParaRPr lang="en-US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Managerial Accounting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Determines how to report financial information for use by INTERNAL managers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generally accepted rules; rather a variety of methods may be used, and I’ll address some of them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Viability of programs is in one sense an economic matter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Viability </a:t>
            </a:r>
            <a:r>
              <a:rPr lang="en-US" dirty="0" smtClean="0">
                <a:latin typeface="Calibri"/>
              </a:rPr>
              <a:t>≈ </a:t>
            </a:r>
            <a:r>
              <a:rPr lang="en-US" dirty="0" smtClean="0">
                <a:latin typeface="Calibri"/>
              </a:rPr>
              <a:t>Profitability, involves two issues:</a:t>
            </a:r>
            <a:endParaRPr lang="en-US" dirty="0" smtClean="0">
              <a:latin typeface="Calibri"/>
            </a:endParaRP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How should costs be measured?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Costs need to be “allocated” to particular departments/units for managerial purposes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Basics of cost accounting should be in the toolbox of every academic &amp; administrator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Cost measurements are not always objective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 WON’T argue that the only measure of value in higher education is profitability.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See Appendix 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Evaluating the financial viability of programs is complex.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 can’t present all I’d like to in an hour.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 can introduce you to the key problems and solutions, so you see how to approach it.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My Focus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 cannot </a:t>
            </a:r>
            <a:r>
              <a:rPr lang="en-US" u="sng" dirty="0" smtClean="0"/>
              <a:t>NOT</a:t>
            </a:r>
            <a:r>
              <a:rPr lang="en-US" dirty="0" smtClean="0"/>
              <a:t> help you: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Judge the intellectual value of a program</a:t>
            </a:r>
          </a:p>
          <a:p>
            <a:pPr lvl="2"/>
            <a:r>
              <a:rPr lang="en-US" dirty="0" smtClean="0"/>
              <a:t>You know that better than I do.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Interpret SACS rules and regulations, or tell you how SACS will assess programs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Colleges/Universities often use simple (and bad) rules in making resource allocation decisions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You can start a program if it will pay for itself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General Advice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Learn (&amp; follow) the rules that your college uses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Also think about the underlying economics</a:t>
            </a:r>
          </a:p>
          <a:p>
            <a:pPr lvl="2"/>
            <a:r>
              <a:rPr lang="en-US" dirty="0" smtClean="0"/>
              <a:t>Rules can change quickly</a:t>
            </a:r>
          </a:p>
          <a:p>
            <a:pPr lvl="2"/>
            <a:r>
              <a:rPr lang="en-US" dirty="0" smtClean="0"/>
              <a:t>This helps you develop more persuasive arguments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Intro:  Audience, Focus, Assumptions, General Advice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alibri"/>
              </a:rPr>
              <a:t>→ </a:t>
            </a:r>
            <a:r>
              <a:rPr lang="en-US" b="1" dirty="0" smtClean="0"/>
              <a:t>Some Terminology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alibri"/>
              </a:rPr>
              <a:t>→ </a:t>
            </a:r>
            <a:r>
              <a:rPr lang="en-US" b="1" dirty="0" smtClean="0"/>
              <a:t>Analysis for Planning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Mostly financial, also market research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Appendices, most of which I won’t get 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Feel free to ask questions, especially asking for clarification.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anything that departs from my outline, I’ll probably ask you to hold your question until afterwards.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Feel free to contact me after this session if you’d like someone to run ideas by.  I mean it.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22AF-297E-4240-98C0-4B2E63265BC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1741</Words>
  <Application>Microsoft Office PowerPoint</Application>
  <PresentationFormat>On-screen Show (4:3)</PresentationFormat>
  <Paragraphs>278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CS 139, SACS-COC 2010 Monday, December 6, 2:30-3:30   Determining the Viability of Programs, or Strategic Planning for the Rest of Us</vt:lpstr>
      <vt:lpstr>You can find this presentation at: http://seaquist.us/papers.html</vt:lpstr>
      <vt:lpstr>Audience</vt:lpstr>
      <vt:lpstr>Topic</vt:lpstr>
      <vt:lpstr>Caveat</vt:lpstr>
      <vt:lpstr>NOT My Focus</vt:lpstr>
      <vt:lpstr>Practicalities</vt:lpstr>
      <vt:lpstr>Outline</vt:lpstr>
      <vt:lpstr>Slide 9</vt:lpstr>
      <vt:lpstr>Some Terminology</vt:lpstr>
      <vt:lpstr>Overview of Terms</vt:lpstr>
      <vt:lpstr>Breakeven</vt:lpstr>
      <vt:lpstr>Direct and Indirect Costs</vt:lpstr>
      <vt:lpstr>Example:  Cost Allocation</vt:lpstr>
      <vt:lpstr>Examples of Cost Objects</vt:lpstr>
      <vt:lpstr>Example:  Academic Program</vt:lpstr>
      <vt:lpstr>Direct Costs</vt:lpstr>
      <vt:lpstr>Indirect Costs</vt:lpstr>
      <vt:lpstr>Fixed and Variable Costs</vt:lpstr>
      <vt:lpstr>Examples</vt:lpstr>
      <vt:lpstr>In the Long Term</vt:lpstr>
      <vt:lpstr>Contribution Margin</vt:lpstr>
      <vt:lpstr>Analysis</vt:lpstr>
      <vt:lpstr>What Constitutes a Proper Financial Analysis of a Program?</vt:lpstr>
      <vt:lpstr>Importance of Assumptions</vt:lpstr>
      <vt:lpstr>Sensitivity Analysis</vt:lpstr>
      <vt:lpstr>Expected Profit</vt:lpstr>
      <vt:lpstr>Expected Profit:  Example</vt:lpstr>
      <vt:lpstr>Slide 29</vt:lpstr>
      <vt:lpstr>Good Practices in Excel</vt:lpstr>
      <vt:lpstr>Market Research (1)</vt:lpstr>
      <vt:lpstr>Market Research (2)</vt:lpstr>
      <vt:lpstr>Appendices</vt:lpstr>
      <vt:lpstr>Appendix 1:  College Value Functions</vt:lpstr>
      <vt:lpstr>Logic of Marginal Costs</vt:lpstr>
      <vt:lpstr>Appendix 2:  Physical Capital</vt:lpstr>
      <vt:lpstr>Appendix 3:  Main Divisions of Accounting</vt:lpstr>
    </vt:vector>
  </TitlesOfParts>
  <Company>Bethel-College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Viability of Programs, or Strategic Planning for the Rest of Us</dc:title>
  <dc:creator>Carl Seaquist</dc:creator>
  <dc:description>Slideshow to accompany a presentation (CS 139) at the SACS-COC Annual Meeting for 2010.
SACS-COC = Southern Association of Colleges and Schools, Committee on Colleges</dc:description>
  <cp:lastModifiedBy>seaquistc</cp:lastModifiedBy>
  <cp:revision>237</cp:revision>
  <dcterms:created xsi:type="dcterms:W3CDTF">2010-10-14T20:52:57Z</dcterms:created>
  <dcterms:modified xsi:type="dcterms:W3CDTF">2010-12-02T23:27:54Z</dcterms:modified>
</cp:coreProperties>
</file>